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75" r:id="rId13"/>
    <p:sldId id="266" r:id="rId14"/>
    <p:sldId id="267" r:id="rId15"/>
    <p:sldId id="268" r:id="rId16"/>
    <p:sldId id="269" r:id="rId17"/>
    <p:sldId id="270" r:id="rId18"/>
    <p:sldId id="286" r:id="rId19"/>
    <p:sldId id="294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72" r:id="rId28"/>
    <p:sldId id="273" r:id="rId29"/>
    <p:sldId id="276" r:id="rId30"/>
    <p:sldId id="277" r:id="rId31"/>
    <p:sldId id="278" r:id="rId32"/>
    <p:sldId id="279" r:id="rId33"/>
    <p:sldId id="280" r:id="rId34"/>
    <p:sldId id="284" r:id="rId35"/>
    <p:sldId id="281" r:id="rId36"/>
    <p:sldId id="282" r:id="rId37"/>
    <p:sldId id="285" r:id="rId38"/>
    <p:sldId id="28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5D4B4-8F5B-F64A-8F00-113511A12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8A583-68AB-9A90-2C13-8C4A3924E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467C2-DB60-A509-0778-7787F8406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C44D-9480-4022-BF3D-EEBDEC36E46F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41900-7B8A-AA5B-6A32-1AA1C3A5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F4258-2ECF-0510-0C7D-BCA051E6E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1C91-2882-4EF5-8E4F-B7DB716FE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515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0ED9A-E40A-A965-DFB3-C556FD058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AE160-2293-A63C-0ED6-CB20B79031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E4665-9EC9-6B31-E954-9AA30AD5E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C44D-9480-4022-BF3D-EEBDEC36E46F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46C43-00BA-F022-BEE2-FA73073D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B68E6-B824-AC6A-B7C5-A80D3553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1C91-2882-4EF5-8E4F-B7DB716FE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8732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9D638F-6B98-8B0C-76E8-1CAE32BFE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53691-4D2C-4F3F-3A2F-BFBB32A26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5631A-6191-18EF-DDEF-B577B5F54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C44D-9480-4022-BF3D-EEBDEC36E46F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EE39E-288E-C64A-7B75-AA9D9B6D6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F20CB-651C-7CE8-BADA-3A3D24A1C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1C91-2882-4EF5-8E4F-B7DB716FE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659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298E-68F2-497E-D5D9-B04A2341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E1A29-3BAD-E4E1-4FE6-298F1D1D8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0DE7C-18CD-3C2A-DDB6-2DD6A23EF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C44D-9480-4022-BF3D-EEBDEC36E46F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6CB15-39AB-D954-AD1F-AA1CA05A5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A69B5-7E3B-AC15-248B-EAC29181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1C91-2882-4EF5-8E4F-B7DB716FE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117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9AAB-CD09-23FD-48D6-5420282D8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62994-9182-4265-1EA9-103BF503F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80718-BB87-FB61-AFD8-2C077233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C44D-9480-4022-BF3D-EEBDEC36E46F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8DE08-B9E4-B89E-CD2B-B34E721C4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9534C-158E-4D5D-52AF-BE3C2A6F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1C91-2882-4EF5-8E4F-B7DB716FE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46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D47B-7AA4-8976-C9CE-4961AD4F7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2FC30-CDBD-2D04-78E7-EAA7A916A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A51A4-B8C2-DA36-637B-894604472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A91A1-C7CD-B48E-1BE2-C61BB833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C44D-9480-4022-BF3D-EEBDEC36E46F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84996-2234-87EC-2F22-E2209EBA1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1DB25-1102-D278-9A2E-42A12449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1C91-2882-4EF5-8E4F-B7DB716FE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064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495EE-64C0-8D44-B323-6AE9EE441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5AA5A-23F5-0100-4196-510134EF4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FFFC0-4F1A-46D5-DF30-45B54D4B31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50C73F-BBEC-1F99-D717-27BA7B35F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B5A999-4808-5291-332A-7EA7304B60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A7780E-5394-FF52-F67F-FF6375EB7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C44D-9480-4022-BF3D-EEBDEC36E46F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D7BE3-29FA-95D9-FDBD-C99A000C1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EB1541-5800-96DC-9814-867F12784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1C91-2882-4EF5-8E4F-B7DB716FE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783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9E268-55BD-8BF4-E438-7B525A5F1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8D46E-C71D-7D0D-BDE2-85CF8F0B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C44D-9480-4022-BF3D-EEBDEC36E46F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B58C2-46A5-4B50-6AD8-2531C51D4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70D4D-52B9-B22C-923D-513D1042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1C91-2882-4EF5-8E4F-B7DB716FE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55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DC66D-5451-506C-7943-5225C723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C44D-9480-4022-BF3D-EEBDEC36E46F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899B35-89F3-FD4B-36D0-4AD338C5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5E955-B842-258E-50AB-4143FC2CD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1C91-2882-4EF5-8E4F-B7DB716FE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208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CA4D-570F-56F0-9CCA-0F81C4513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B69D7-A8B6-210E-82A1-B3EBC12D7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9B24D-606D-7E57-D45A-33DCF8BAD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19286-E6ED-F290-64C0-FEF1E2AAA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C44D-9480-4022-BF3D-EEBDEC36E46F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B2860-9070-11C4-C8E5-5EE35E6CD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E002C3-BFF6-33EA-4A88-3059D2FD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1C91-2882-4EF5-8E4F-B7DB716FE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024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D812-AF6C-0A46-4787-0C3C9812B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EA632-A044-D6D6-4D8E-5CB497ECF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772B8-686E-8EA7-4583-8853CD416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2E09A-7842-FAC1-7E47-362185572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C44D-9480-4022-BF3D-EEBDEC36E46F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63D2D-766B-5A97-4CEA-8DD0137EF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90B44-2A43-0185-67D5-64C84163B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B1C91-2882-4EF5-8E4F-B7DB716FE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233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C6C116-EFB0-7743-1D86-7B59E2044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DB94E-63BF-820B-9044-1FCB23CA2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A6F8E-483C-0B59-641C-B0B915F85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9C44D-9480-4022-BF3D-EEBDEC36E46F}" type="datetimeFigureOut">
              <a:rPr lang="en-IN" smtClean="0"/>
              <a:t>30-10-2022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EC252-8086-D6AF-BFCB-10A4633A3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F39AF-1A55-53EE-18FD-78AF7E7D4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B1C91-2882-4EF5-8E4F-B7DB716FEC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10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63885-DC39-ED46-CAB7-2B1AA58B7D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D091A-0109-5E86-7B4D-D80D544B07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Date:23.09.22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3908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5CC2-C28C-908A-6DB7-226D5E17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64275-CE76-D974-994B-0BA01938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D2128-EA2A-B48D-D6FD-B2ECC84A3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53" y="1131371"/>
            <a:ext cx="6157494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42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C01F-79BF-371C-010A-E6C8BB19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Backpropagation Through time(BPTT)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F26AA-E7EB-1B21-06C6-B696E349D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Regular (feedforward) backprop applied to RNN unfolded in time</a:t>
            </a:r>
          </a:p>
          <a:p>
            <a:pPr algn="l"/>
            <a:r>
              <a:rPr lang="en-IN" sz="1800" b="0" i="0" u="none" strike="noStrike" baseline="0" dirty="0">
                <a:solidFill>
                  <a:srgbClr val="595959"/>
                </a:solidFill>
                <a:latin typeface="ArialMT"/>
              </a:rPr>
              <a:t> Truncated BPTT approximation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D9C820E-8674-59D2-130A-C075172C1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57" y="2454300"/>
            <a:ext cx="3592403" cy="3093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E357E-8FDB-DF47-ED54-A91D4D52C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918" y="2169459"/>
            <a:ext cx="6157494" cy="382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07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A5930-C121-7433-6B9E-418C1305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Loss calculation: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FDA0-CDAC-8DC1-0077-B98EE696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At individual time step</a:t>
            </a:r>
          </a:p>
          <a:p>
            <a:r>
              <a:rPr lang="en-IN" dirty="0"/>
              <a:t>After final computation</a:t>
            </a:r>
          </a:p>
        </p:txBody>
      </p:sp>
    </p:spTree>
    <p:extLst>
      <p:ext uri="{BB962C8B-B14F-4D97-AF65-F5344CB8AC3E}">
        <p14:creationId xmlns:p14="http://schemas.microsoft.com/office/powerpoint/2010/main" val="2988498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9504-6FA2-D552-09D8-8C1B8A85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C5B6B-A640-1BF1-44F4-B6870B73F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74A82-3694-68DC-6F5F-2F78A52A3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128" y="1401878"/>
            <a:ext cx="6424217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5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1DDFE3-423A-25D4-7DBB-B0DC36685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499" y="1190624"/>
            <a:ext cx="4993195" cy="48339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0C9452-E30F-D8E5-213A-86DEF87D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06" y="1138237"/>
            <a:ext cx="4924632" cy="4833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3EFEB6-C0DA-3820-DC59-76714619F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7694" y="3014470"/>
            <a:ext cx="1814306" cy="28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86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FAC01-6FED-3D1B-55B8-F017FB34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590CB-46DE-42CC-619F-8038D7632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68FB1-261B-5E66-4E92-34AE8FC04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40938"/>
            <a:ext cx="5076826" cy="4741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3041B3-A39A-92D3-CA7A-87F02CDAC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50903"/>
            <a:ext cx="4775829" cy="512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67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EA14-C0BA-3B76-3AAB-90B6B58D7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Issues with standard 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A661D-CD39-103D-230B-90AB6CEF3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639" y="2141537"/>
            <a:ext cx="10515600" cy="4351338"/>
          </a:xfrm>
        </p:spPr>
        <p:txBody>
          <a:bodyPr/>
          <a:lstStyle/>
          <a:p>
            <a:r>
              <a:rPr lang="en-IN" dirty="0"/>
              <a:t>Two main issues : </a:t>
            </a:r>
          </a:p>
          <a:p>
            <a:pPr lvl="3"/>
            <a:r>
              <a:rPr lang="en-IN" dirty="0"/>
              <a:t>Vanishing Gradient problem</a:t>
            </a:r>
          </a:p>
          <a:p>
            <a:pPr marL="1371600" lvl="3" indent="0">
              <a:buNone/>
            </a:pPr>
            <a:r>
              <a:rPr lang="en-IN" dirty="0"/>
              <a:t>	when we use Sigmoid </a:t>
            </a:r>
            <a:r>
              <a:rPr lang="en-IN" dirty="0" err="1"/>
              <a:t>actv</a:t>
            </a:r>
            <a:r>
              <a:rPr lang="en-IN" dirty="0"/>
              <a:t> </a:t>
            </a:r>
            <a:r>
              <a:rPr lang="en-IN" dirty="0" err="1"/>
              <a:t>fn</a:t>
            </a:r>
            <a:r>
              <a:rPr lang="en-IN" dirty="0"/>
              <a:t>(0 to 1) over several backprop updates in weights is negligible.</a:t>
            </a:r>
          </a:p>
          <a:p>
            <a:pPr lvl="3"/>
            <a:r>
              <a:rPr lang="en-IN" dirty="0"/>
              <a:t>Exploding Gradient problem</a:t>
            </a:r>
          </a:p>
          <a:p>
            <a:pPr marL="1371600" lvl="3" indent="0">
              <a:buNone/>
            </a:pPr>
            <a:r>
              <a:rPr lang="en-IN" dirty="0"/>
              <a:t>	 when we use </a:t>
            </a:r>
            <a:r>
              <a:rPr lang="en-IN" dirty="0" err="1"/>
              <a:t>ReLU</a:t>
            </a:r>
            <a:r>
              <a:rPr lang="en-IN" dirty="0"/>
              <a:t> </a:t>
            </a:r>
            <a:r>
              <a:rPr lang="en-IN" dirty="0" err="1"/>
              <a:t>actv</a:t>
            </a:r>
            <a:r>
              <a:rPr lang="en-IN" dirty="0"/>
              <a:t> </a:t>
            </a:r>
            <a:r>
              <a:rPr lang="en-IN" dirty="0" err="1"/>
              <a:t>fn</a:t>
            </a:r>
            <a:r>
              <a:rPr lang="en-IN" dirty="0"/>
              <a:t> (&gt;1) over several backprop updates in weights will too much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Standard RNN can’t remember information if it has very large inputs.</a:t>
            </a:r>
          </a:p>
          <a:p>
            <a:r>
              <a:rPr lang="en-IN" dirty="0"/>
              <a:t>So </a:t>
            </a:r>
            <a:r>
              <a:rPr lang="en-IN" dirty="0">
                <a:solidFill>
                  <a:srgbClr val="FF0000"/>
                </a:solidFill>
              </a:rPr>
              <a:t>LSTM</a:t>
            </a:r>
            <a:r>
              <a:rPr lang="en-IN" dirty="0"/>
              <a:t> comes into Action.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FC7759-3607-6AE1-A744-25BAC4576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0" t="10690" r="8488" b="50000"/>
          <a:stretch/>
        </p:blipFill>
        <p:spPr>
          <a:xfrm>
            <a:off x="8624888" y="604838"/>
            <a:ext cx="2728912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7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BDB2-D539-8CEB-E0DE-758757C4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LSTM(Long-short term memory)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10E06-899D-2E51-4189-42817488A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type of RNN architecture that addresses the vanishing/exploding gradient problem and allows learning of long-term dependencies </a:t>
            </a:r>
          </a:p>
          <a:p>
            <a:r>
              <a:rPr lang="en-US" dirty="0"/>
              <a:t>Recently risen to prominence with state-of-the-art performance in speech recognition, language modeling, translation, image captioning</a:t>
            </a:r>
          </a:p>
          <a:p>
            <a:endParaRPr lang="en-US" dirty="0"/>
          </a:p>
          <a:p>
            <a:r>
              <a:rPr lang="en-US" dirty="0"/>
              <a:t>Example: Today is </a:t>
            </a:r>
            <a:r>
              <a:rPr lang="en-US" dirty="0" err="1"/>
              <a:t>holiday,so</a:t>
            </a:r>
            <a:r>
              <a:rPr lang="en-US" dirty="0"/>
              <a:t> students ___   ____ in class.</a:t>
            </a:r>
          </a:p>
          <a:p>
            <a:r>
              <a:rPr lang="en-US" dirty="0"/>
              <a:t>Tomorrow is Monday, so students __ __  ____ in class.</a:t>
            </a:r>
          </a:p>
          <a:p>
            <a:pPr marL="0" indent="0">
              <a:buNone/>
            </a:pPr>
            <a:r>
              <a:rPr lang="en-US" dirty="0"/>
              <a:t>  Memory</a:t>
            </a:r>
            <a:endParaRPr lang="en-IN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D9BE6355-6C4A-3660-1540-92D4D310A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168164"/>
              </p:ext>
            </p:extLst>
          </p:nvPr>
        </p:nvGraphicFramePr>
        <p:xfrm>
          <a:off x="1234142" y="5677148"/>
          <a:ext cx="183178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894">
                  <a:extLst>
                    <a:ext uri="{9D8B030D-6E8A-4147-A177-3AD203B41FA5}">
                      <a16:colId xmlns:a16="http://schemas.microsoft.com/office/drawing/2014/main" val="1904046871"/>
                    </a:ext>
                  </a:extLst>
                </a:gridCol>
                <a:gridCol w="915894">
                  <a:extLst>
                    <a:ext uri="{9D8B030D-6E8A-4147-A177-3AD203B41FA5}">
                      <a16:colId xmlns:a16="http://schemas.microsoft.com/office/drawing/2014/main" val="1775795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Today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Holiday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54251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1003A9-71BB-72EF-DA14-BAD4AAF8C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0957"/>
              </p:ext>
            </p:extLst>
          </p:nvPr>
        </p:nvGraphicFramePr>
        <p:xfrm>
          <a:off x="3547036" y="5677148"/>
          <a:ext cx="246828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141">
                  <a:extLst>
                    <a:ext uri="{9D8B030D-6E8A-4147-A177-3AD203B41FA5}">
                      <a16:colId xmlns:a16="http://schemas.microsoft.com/office/drawing/2014/main" val="1904046871"/>
                    </a:ext>
                  </a:extLst>
                </a:gridCol>
                <a:gridCol w="1234141">
                  <a:extLst>
                    <a:ext uri="{9D8B030D-6E8A-4147-A177-3AD203B41FA5}">
                      <a16:colId xmlns:a16="http://schemas.microsoft.com/office/drawing/2014/main" val="1775795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Tomorrow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monday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542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069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9E10-1DF5-B3DD-39F3-9594B7B9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8287"/>
          </a:xfrm>
        </p:spPr>
        <p:txBody>
          <a:bodyPr/>
          <a:lstStyle/>
          <a:p>
            <a:r>
              <a:rPr lang="en-US" dirty="0"/>
              <a:t>RNN vs LSTM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ABBB2B-678D-EE62-99F9-BD0378400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977" y="3566047"/>
            <a:ext cx="7773074" cy="303302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4B92E1-A04D-6772-8C68-B7C944AFF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412" y="987217"/>
            <a:ext cx="7050204" cy="257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80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2C5976-9FF2-F42F-2E0C-4C8A75785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3271" y="1690688"/>
            <a:ext cx="5344102" cy="3365406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28C9B6CE-35DB-AFFA-4105-B482ABB4B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42" y="2023071"/>
            <a:ext cx="5344102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11DD-A67D-85D5-7375-8AC772E9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725A2-FDC5-3D61-51EA-26C9F6CC6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Sequence models are the machine learning models that input or(and) output sequences of data.</a:t>
            </a:r>
          </a:p>
          <a:p>
            <a:r>
              <a:rPr lang="en-US" dirty="0">
                <a:solidFill>
                  <a:srgbClr val="292929"/>
                </a:solidFill>
                <a:latin typeface="source-serif-pro"/>
              </a:rPr>
              <a:t>Examples: Speech recognition</a:t>
            </a:r>
          </a:p>
          <a:p>
            <a:pPr marL="0" indent="0">
              <a:buNone/>
            </a:pPr>
            <a:r>
              <a:rPr lang="en-US" dirty="0">
                <a:solidFill>
                  <a:srgbClr val="292929"/>
                </a:solidFill>
                <a:latin typeface="source-serif-pro"/>
              </a:rPr>
              <a:t>                      image captioning</a:t>
            </a:r>
          </a:p>
          <a:p>
            <a:pPr marL="0" indent="0">
              <a:buNone/>
            </a:pPr>
            <a:r>
              <a:rPr lang="en-US" dirty="0">
                <a:solidFill>
                  <a:srgbClr val="292929"/>
                </a:solidFill>
                <a:latin typeface="source-serif-pro"/>
              </a:rPr>
              <a:t>                      sentiment classification</a:t>
            </a:r>
          </a:p>
          <a:p>
            <a:pPr marL="0" indent="0">
              <a:buNone/>
            </a:pPr>
            <a:r>
              <a:rPr lang="en-US" dirty="0">
                <a:solidFill>
                  <a:srgbClr val="292929"/>
                </a:solidFill>
                <a:latin typeface="source-serif-pro"/>
              </a:rPr>
              <a:t>                      Language translation</a:t>
            </a:r>
          </a:p>
          <a:p>
            <a:pPr marL="0" indent="0">
              <a:buNone/>
            </a:pPr>
            <a:r>
              <a:rPr lang="en-US" dirty="0">
                <a:solidFill>
                  <a:srgbClr val="292929"/>
                </a:solidFill>
                <a:latin typeface="source-serif-pro"/>
              </a:rPr>
              <a:t>                      stock market prediction</a:t>
            </a:r>
          </a:p>
          <a:p>
            <a:pPr marL="0" indent="0">
              <a:buNone/>
            </a:pPr>
            <a:r>
              <a:rPr lang="en-US" dirty="0">
                <a:solidFill>
                  <a:srgbClr val="292929"/>
                </a:solidFill>
                <a:latin typeface="source-serif-pro"/>
              </a:rPr>
              <a:t>                     music generation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3209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7610-8BBD-6651-0BC5-8E24C475C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State Vector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92DCD-82E2-3691-D666-E25B6BC27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666666"/>
                </a:solidFill>
                <a:latin typeface="ArialMT"/>
              </a:rPr>
              <a:t> Represents the memory of the LSTM</a:t>
            </a:r>
          </a:p>
          <a:p>
            <a:pPr algn="l"/>
            <a:r>
              <a:rPr lang="en-US" sz="1800" b="0" i="0" u="none" strike="noStrike" baseline="0" dirty="0">
                <a:solidFill>
                  <a:srgbClr val="666666"/>
                </a:solidFill>
                <a:latin typeface="ArialMT"/>
              </a:rPr>
              <a:t> Undergoes changes via forgetting of old memory (forget gate) and addition of new</a:t>
            </a:r>
          </a:p>
          <a:p>
            <a:pPr marL="0" indent="0" algn="l">
              <a:buNone/>
            </a:pPr>
            <a:r>
              <a:rPr lang="en-IN" sz="1800" b="0" i="0" u="none" strike="noStrike" baseline="0" dirty="0">
                <a:solidFill>
                  <a:srgbClr val="666666"/>
                </a:solidFill>
                <a:latin typeface="ArialMT"/>
              </a:rPr>
              <a:t>memory (input gate)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B08BC-D384-7F73-8A69-6A16CFCBF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130" y="2907729"/>
            <a:ext cx="4130398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61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BB456-FC42-D02A-DAF9-E042113D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53A71-DAF0-C012-30C8-4EA18EE50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CMS"/>
              </a:rPr>
              <a:t>The LSTM does have the ability to remove or add information to the cell state, carefully regulated by structures called gates.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Gate: sigmoid neural net layer followed by pointwise multiplication operator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Gates control the flow of information to/from the memory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Gates are controlled by a concatenation of the output from the previous time step and the current input and optionally the cell state vector.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01CF9-BC3B-EFBD-EB88-C5D15A4F8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238" y="4416852"/>
            <a:ext cx="1455546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10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AB6F1-C4C6-D485-8554-8A11AC84C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0" i="0" u="none" strike="noStrike" baseline="0" dirty="0">
                <a:solidFill>
                  <a:srgbClr val="000000"/>
                </a:solidFill>
                <a:latin typeface="ArialMT"/>
              </a:rPr>
              <a:t>Forget Gate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D7C3E-C4C9-67A3-E1C2-005576EE0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u="none" strike="noStrike" baseline="0" dirty="0">
                <a:solidFill>
                  <a:srgbClr val="595959"/>
                </a:solidFill>
                <a:latin typeface="ArialMT"/>
              </a:rPr>
              <a:t>Controls what information to throw away from memory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DC43E-3953-ADEC-CEAB-A3772B95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645" y="2488501"/>
            <a:ext cx="7552074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15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1F20B-7C44-7BAF-6080-9B119C054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0" i="0" u="none" strike="noStrike" baseline="0" dirty="0">
                <a:solidFill>
                  <a:srgbClr val="000000"/>
                </a:solidFill>
                <a:latin typeface="ArialMT"/>
              </a:rPr>
              <a:t>Input Gate</a:t>
            </a:r>
            <a:br>
              <a:rPr lang="en-IN" sz="4400" b="0" i="0" u="none" strike="noStrike" baseline="0" dirty="0">
                <a:solidFill>
                  <a:srgbClr val="000000"/>
                </a:solidFill>
                <a:latin typeface="ArialMT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9FB07-107F-51FB-0C2D-3B823662C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23" y="1117413"/>
            <a:ext cx="10515600" cy="4351338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Controls what new information is added to cell state from current input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19DA2-ECE0-D117-0C7E-8B1892F9B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99" y="1892576"/>
            <a:ext cx="7186283" cy="26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97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F755-D090-8182-C878-33E9603BA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Update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F4CEA-6D74-97DB-92D3-67970784B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The cell state vector aggregates the two components (old memory via the forget gate and new memory via the input gate)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67C07-8293-7D15-A5CA-67E07454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16" y="2980125"/>
            <a:ext cx="6683319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52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24D55-507D-14E8-69CE-CBC3A838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b="0" i="0" u="none" strike="noStrike" baseline="0" dirty="0">
                <a:solidFill>
                  <a:srgbClr val="000000"/>
                </a:solidFill>
                <a:latin typeface="ArialMT"/>
              </a:rPr>
              <a:t>Output Gate</a:t>
            </a:r>
            <a:br>
              <a:rPr lang="en-IN" sz="4400" b="0" i="0" u="none" strike="noStrike" baseline="0" dirty="0">
                <a:solidFill>
                  <a:srgbClr val="000000"/>
                </a:solidFill>
                <a:latin typeface="ArialMT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A5977-852C-737E-49E9-08A21B6A9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8449"/>
            <a:ext cx="10515600" cy="4351338"/>
          </a:xfrm>
        </p:spPr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595959"/>
                </a:solidFill>
                <a:latin typeface="ArialMT"/>
              </a:rPr>
              <a:t>Conditionally decides what to output from the memory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78F53-BD01-4640-8B6E-4CCAD7916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146" y="2434012"/>
            <a:ext cx="7094835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35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C0021-48B7-E24D-C92F-20F406EA3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Summary</a:t>
            </a:r>
            <a:endParaRPr lang="en-IN" sz="3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290A3F-A9A2-BCF2-4D8E-5FA1F1D2C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7894" y="2371400"/>
            <a:ext cx="3314987" cy="2560542"/>
          </a:xfr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DAA7B348-F13D-04F6-9AE7-30F16DF08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1" y="2144124"/>
            <a:ext cx="6920753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60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27A84B-C808-24AA-82F8-0AD2F0AC5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37" y="378463"/>
            <a:ext cx="11703326" cy="62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16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1D3B0E-8334-2AD4-9A21-B020CB49E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59" y="554260"/>
            <a:ext cx="9563007" cy="5379191"/>
          </a:xfrm>
        </p:spPr>
      </p:pic>
    </p:spTree>
    <p:extLst>
      <p:ext uri="{BB962C8B-B14F-4D97-AF65-F5344CB8AC3E}">
        <p14:creationId xmlns:p14="http://schemas.microsoft.com/office/powerpoint/2010/main" val="1667547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474E-7B2D-858C-B97F-1E633156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A9B249-CF71-D754-D0B0-C5F307017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44" y="1879413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25992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4750-69BB-3F19-E48F-CED70C1BF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RNN ?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DBE35-6114-CDA4-D413-BE1BFE3A6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Traditional ANN can not process sequence data because of different sizes in input/output neurons.</a:t>
            </a:r>
          </a:p>
          <a:p>
            <a:r>
              <a:rPr lang="en-US" dirty="0"/>
              <a:t>Sequence data processing involves too much computation which  ANN can not handle.</a:t>
            </a:r>
          </a:p>
          <a:p>
            <a:r>
              <a:rPr lang="en-US" b="1" dirty="0"/>
              <a:t>Parameter sharing </a:t>
            </a:r>
            <a:r>
              <a:rPr lang="en-US" dirty="0"/>
              <a:t>is not possible in ANN.</a:t>
            </a:r>
          </a:p>
          <a:p>
            <a:r>
              <a:rPr lang="en-US" dirty="0"/>
              <a:t>ANN does not have internal memory to keep track of previous inputs.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9580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32C6-DF09-D5B9-07EC-F2503C811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8674FD-4943-87E2-AF01-3B9230FBB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54191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91FBC-A0C3-BBD8-C580-BA8A2C6A3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5DB48E-24F1-A435-CE5A-30527F729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91087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73E7F-8353-1D81-3EE0-0A042C965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63727D-4492-4FFA-25D8-B502B736D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859028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CE4A6-8285-15C1-AF67-D62A74B5E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FFD68D-B640-238E-DFBF-CB8FD4DA2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50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48901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4932-3A11-2C62-B59A-C5735AA08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5EDE6E-D3EE-8E26-C61E-EB1B4AECD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888703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EA2E-7B14-32FF-A471-AD006DF9E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34027E-0E52-4177-943C-33537B8CD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67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174199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113E3-3DE9-B4A0-66D8-DCE1E20A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E4BEE7-14CF-AE53-8130-24041EF3A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373684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CF78B-2188-A55F-EA4D-87A5C774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08020-3CC7-70A3-7D36-E9E20FA3E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82445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2370-30A5-520F-94A9-59C21648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1D457-2933-1BD8-D493-57FEB07E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 material: https://colah.github.io/posts/2015-08-Understanding-LSTMs/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1178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D04454-F0F6-83F2-1249-B2F742ECE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75" y="943920"/>
            <a:ext cx="10515600" cy="88900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RNN vs ANN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A0CB9D-E30D-88A8-479F-1265BCAA6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87" y="2088508"/>
            <a:ext cx="7681626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1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D8C40-81F2-2876-4168-CA0E8F40F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6937"/>
            <a:ext cx="10515600" cy="557212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RNN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7FDDE-2BCD-66A6-704B-F7A9CD4859AE}"/>
              </a:ext>
            </a:extLst>
          </p:cNvPr>
          <p:cNvSpPr txBox="1"/>
          <p:nvPr/>
        </p:nvSpPr>
        <p:spPr>
          <a:xfrm>
            <a:off x="838200" y="2025649"/>
            <a:ext cx="1111686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IBM Plex Sans" panose="020B0604020202020204" pitchFamily="34" charset="0"/>
              </a:rPr>
              <a:t>A recurrent neural network (RNN) is a type of artificial neural network which uses sequential data or time series data.</a:t>
            </a:r>
          </a:p>
          <a:p>
            <a:pPr algn="l"/>
            <a:r>
              <a:rPr lang="en-US" b="0" i="0" dirty="0">
                <a:effectLst/>
                <a:latin typeface="IBM Plex Sans" panose="020B0503050203000203" pitchFamily="34" charset="0"/>
              </a:rPr>
              <a:t>Extensively used in Language translation, natural language processing (</a:t>
            </a:r>
            <a:r>
              <a:rPr lang="en-US" b="0" i="0" dirty="0" err="1">
                <a:effectLst/>
                <a:latin typeface="IBM Plex Sans" panose="020B0503050203000203" pitchFamily="34" charset="0"/>
              </a:rPr>
              <a:t>nlp</a:t>
            </a:r>
            <a:r>
              <a:rPr lang="en-US" b="0" i="0" dirty="0">
                <a:effectLst/>
                <a:latin typeface="IBM Plex Sans" panose="020B0503050203000203" pitchFamily="34" charset="0"/>
              </a:rPr>
              <a:t>), speech recognition, and image captioning ,</a:t>
            </a:r>
            <a:r>
              <a:rPr lang="en-US" b="0" i="0" dirty="0" err="1">
                <a:effectLst/>
                <a:latin typeface="IBM Plex Sans" panose="020B0503050203000203" pitchFamily="34" charset="0"/>
              </a:rPr>
              <a:t>etc</a:t>
            </a:r>
            <a:endParaRPr lang="en-US" b="0" i="0" dirty="0">
              <a:effectLst/>
              <a:latin typeface="IBM Plex Sans" panose="020B0604020202020204" pitchFamily="34" charset="0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ff2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In a RNN output of the current layer is the input of the next layer.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In traditional neural networks, all the inputs and outputs are independent of each other, but in cases like when it is required to predict the next word of a sentence, the previous words are required and hence there is a need to remember the previous words(data).</a:t>
            </a:r>
          </a:p>
          <a:p>
            <a:pPr algn="l"/>
            <a:endParaRPr lang="en-US" dirty="0">
              <a:solidFill>
                <a:srgbClr val="000000"/>
              </a:solidFill>
              <a:latin typeface="ff2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In a RNN same weights and bias are used </a:t>
            </a:r>
            <a:r>
              <a:rPr lang="en-US" dirty="0">
                <a:solidFill>
                  <a:srgbClr val="000000"/>
                </a:solidFill>
                <a:latin typeface="ff2"/>
              </a:rPr>
              <a:t>at each time step</a:t>
            </a:r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. Because it performs the same task on all the inputs of hidden layer to produce the output.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The main and most important feature of RNN is Hidden state, which remembers some information which gets used in the next layer.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ff2"/>
            </a:endParaRPr>
          </a:p>
        </p:txBody>
      </p:sp>
    </p:spTree>
    <p:extLst>
      <p:ext uri="{BB962C8B-B14F-4D97-AF65-F5344CB8AC3E}">
        <p14:creationId xmlns:p14="http://schemas.microsoft.com/office/powerpoint/2010/main" val="2940470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B68D-D5D2-212E-7CE4-A9D8611E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719"/>
          </a:xfrm>
        </p:spPr>
        <p:txBody>
          <a:bodyPr/>
          <a:lstStyle/>
          <a:p>
            <a:r>
              <a:rPr lang="en-IN" dirty="0"/>
              <a:t>Building block of RNN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1576D4-44CC-1144-CE7C-B85D3CAD6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6468" y="1172394"/>
            <a:ext cx="8230313" cy="30939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6083C9-679E-9B14-5FEB-A0293ACC9485}"/>
              </a:ext>
            </a:extLst>
          </p:cNvPr>
          <p:cNvSpPr txBox="1"/>
          <p:nvPr/>
        </p:nvSpPr>
        <p:spPr>
          <a:xfrm>
            <a:off x="681038" y="4266382"/>
            <a:ext cx="10515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RNN uses a loop to remember the relation among all the previous outputs to predict the next output.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So first 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X(0) </a:t>
            </a:r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is the input and 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h(0) </a:t>
            </a:r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is the output. And also 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h(0) </a:t>
            </a:r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is input for the next step where the already existing input is x(1). Similarly output of this layer which is 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h(1), </a:t>
            </a:r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and the 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x(2) </a:t>
            </a:r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will be the input for the next step. This way it keeps remembering the context in training time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ff3"/>
              </a:rPr>
              <a:t>Here A is hidden layer activation function. </a:t>
            </a:r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Activation function takes decision for the output to be qualified or not for our result</a:t>
            </a:r>
            <a:r>
              <a:rPr lang="en-US" dirty="0">
                <a:solidFill>
                  <a:srgbClr val="000000"/>
                </a:solidFill>
                <a:latin typeface="ff1"/>
              </a:rPr>
              <a:t> .</a:t>
            </a:r>
            <a:r>
              <a:rPr lang="en-US" b="0" i="0" dirty="0">
                <a:solidFill>
                  <a:srgbClr val="000000"/>
                </a:solidFill>
                <a:effectLst/>
                <a:latin typeface="ff2"/>
              </a:rPr>
              <a:t>Activation function is used based on my desired output pattern or type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ff2"/>
            </a:endParaRPr>
          </a:p>
        </p:txBody>
      </p:sp>
    </p:spTree>
    <p:extLst>
      <p:ext uri="{BB962C8B-B14F-4D97-AF65-F5344CB8AC3E}">
        <p14:creationId xmlns:p14="http://schemas.microsoft.com/office/powerpoint/2010/main" val="1842725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FE3B-99FD-5548-C793-DDBD68437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RNN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B320A-028E-3410-2790-1309EB33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60" y="1478756"/>
            <a:ext cx="10515600" cy="4351338"/>
          </a:xfrm>
        </p:spPr>
        <p:txBody>
          <a:bodyPr/>
          <a:lstStyle/>
          <a:p>
            <a:r>
              <a:rPr lang="en-IN" dirty="0"/>
              <a:t>One to one</a:t>
            </a:r>
          </a:p>
          <a:p>
            <a:r>
              <a:rPr lang="en-IN" dirty="0"/>
              <a:t>One to many </a:t>
            </a:r>
          </a:p>
          <a:p>
            <a:r>
              <a:rPr lang="en-IN" dirty="0"/>
              <a:t>Many to one</a:t>
            </a:r>
          </a:p>
          <a:p>
            <a:r>
              <a:rPr lang="en-IN" dirty="0"/>
              <a:t>Many to many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2ED38-FC92-9226-FEEF-6AAC8CC92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690" y="1027906"/>
            <a:ext cx="7033870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5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2830-1255-998D-81C7-D82A1E6BB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24F83-AF99-D619-64FD-BC9726723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B1439-42CF-F10D-598A-148F70FBD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1570"/>
            <a:ext cx="10301287" cy="583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74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9B6AC-BAA8-E74B-CBD6-F158EEFAD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19F5A6-A3CF-3499-4CB3-3BE9A3818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320" y="455613"/>
            <a:ext cx="7921360" cy="5819775"/>
          </a:xfrm>
        </p:spPr>
      </p:pic>
    </p:spTree>
    <p:extLst>
      <p:ext uri="{BB962C8B-B14F-4D97-AF65-F5344CB8AC3E}">
        <p14:creationId xmlns:p14="http://schemas.microsoft.com/office/powerpoint/2010/main" val="1521044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784</Words>
  <Application>Microsoft Office PowerPoint</Application>
  <PresentationFormat>Widescreen</PresentationFormat>
  <Paragraphs>80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ArialMT</vt:lpstr>
      <vt:lpstr>Calibri</vt:lpstr>
      <vt:lpstr>Calibri Light</vt:lpstr>
      <vt:lpstr>CMS</vt:lpstr>
      <vt:lpstr>ff1</vt:lpstr>
      <vt:lpstr>ff2</vt:lpstr>
      <vt:lpstr>ff3</vt:lpstr>
      <vt:lpstr>IBM Plex Sans</vt:lpstr>
      <vt:lpstr>source-serif-pro</vt:lpstr>
      <vt:lpstr>Office Theme</vt:lpstr>
      <vt:lpstr>Recurrent Neural network</vt:lpstr>
      <vt:lpstr>Sequence model</vt:lpstr>
      <vt:lpstr>Why we need RNN ? </vt:lpstr>
      <vt:lpstr>PowerPoint Presentation</vt:lpstr>
      <vt:lpstr>PowerPoint Presentation</vt:lpstr>
      <vt:lpstr>Building block of RNN</vt:lpstr>
      <vt:lpstr>Types of RNN </vt:lpstr>
      <vt:lpstr>PowerPoint Presentation</vt:lpstr>
      <vt:lpstr>PowerPoint Presentation</vt:lpstr>
      <vt:lpstr>PowerPoint Presentation</vt:lpstr>
      <vt:lpstr>Backpropagation Through time(BPTT)</vt:lpstr>
      <vt:lpstr>Loss calculation:</vt:lpstr>
      <vt:lpstr>PowerPoint Presentation</vt:lpstr>
      <vt:lpstr>PowerPoint Presentation</vt:lpstr>
      <vt:lpstr>PowerPoint Presentation</vt:lpstr>
      <vt:lpstr>Issues with standard RNN</vt:lpstr>
      <vt:lpstr>LSTM(Long-short term memory)</vt:lpstr>
      <vt:lpstr>RNN vs LSTM</vt:lpstr>
      <vt:lpstr>PowerPoint Presentation</vt:lpstr>
      <vt:lpstr>Cell State Vector</vt:lpstr>
      <vt:lpstr>Gates</vt:lpstr>
      <vt:lpstr>Forget Gate</vt:lpstr>
      <vt:lpstr>Input Gate </vt:lpstr>
      <vt:lpstr>Memory Update</vt:lpstr>
      <vt:lpstr>Output Gate 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</dc:title>
  <dc:creator>Madhusmita priyadarshini Sahoo</dc:creator>
  <cp:lastModifiedBy>RAJNEESH  PANDEY</cp:lastModifiedBy>
  <cp:revision>11</cp:revision>
  <dcterms:created xsi:type="dcterms:W3CDTF">2022-09-23T06:29:05Z</dcterms:created>
  <dcterms:modified xsi:type="dcterms:W3CDTF">2022-10-30T17:57:55Z</dcterms:modified>
</cp:coreProperties>
</file>